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4660"/>
  </p:normalViewPr>
  <p:slideViewPr>
    <p:cSldViewPr snapToGrid="0">
      <p:cViewPr>
        <p:scale>
          <a:sx n="122" d="100"/>
          <a:sy n="122" d="100"/>
        </p:scale>
        <p:origin x="-9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Verteilung der gesellschaftlichen Arbeit in Deutschland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Tabelle1!$A$2:$A$4</c:f>
              <c:strCache>
                <c:ptCount val="3"/>
                <c:pt idx="0">
                  <c:v>unentlohnte Sorgearbeit</c:v>
                </c:pt>
                <c:pt idx="1">
                  <c:v>entlohnte Sorgearbeit</c:v>
                </c:pt>
                <c:pt idx="2">
                  <c:v>übrige Erwerbsarbeit</c:v>
                </c:pt>
              </c:strCache>
            </c:strRef>
          </c:cat>
          <c:val>
            <c:numRef>
              <c:f>Tabelle1!$B$2:$B$4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0.08</c:v>
                </c:pt>
                <c:pt idx="2">
                  <c:v>0.36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DB-40D3-8B13-58394AACD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161600"/>
        <c:axId val="121160064"/>
      </c:barChart>
      <c:valAx>
        <c:axId val="121160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161600"/>
        <c:crosses val="autoZero"/>
        <c:crossBetween val="between"/>
      </c:valAx>
      <c:catAx>
        <c:axId val="1211616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11600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D9067-771E-40CE-BC88-39486473DC02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49829-0F13-4546-9B74-38D6FEC4D2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97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7AA6D5-42CA-4DD9-8A01-F9C2F6D1B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BB09D1E1-5845-455A-9CA3-525BB5CA58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A1966FE-ACBE-45AE-BBE4-55DE95FA2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053AAD8-DF60-4489-A02B-8F9E2BE09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C29B8A0-FB8D-4BD3-A86F-37338C8C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09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AA1724D-6F1D-46E9-ADFF-3C2CD65D7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28B62C53-E595-450C-AB75-5FB0FC095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79F6BD9-ED0D-4A0B-B80A-68852413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26B866A-A3FE-4288-8058-38DBD152E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7DB5FA4-0824-41FB-8ADF-27E492B6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29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5C48679A-CAF0-4167-8E8A-7BF30D20D0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109CBC0D-E266-4FD1-853A-17FC75E8A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E8F7534-9C98-410E-A261-40F5D53B2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CCB2333-622D-4DF1-8A5B-CDD3A5498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E5E1746-8C60-408F-8836-A8344F9D9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789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18BB84A-5942-45EA-84A0-2045F486E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4DB85591-A850-437F-8224-632E6692D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ECC9BA8-5233-4E3C-943D-F27F28957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ED24965-9E71-41E8-B518-B2EB487C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7B9AD9-4EBF-4F87-A90D-586B9A0A9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53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5EC6D35-B498-4FF5-9093-EF2666CC9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250E65BD-9EC2-4FD6-ACD3-55A557274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87E9449-5F69-4982-B48D-9A72B5B6A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14F7E92-69AA-40E9-B236-9A46F34AC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6291E7F-B23B-4563-A481-3758B7D47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03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01E72FA-D85C-4F39-8BEE-31576F9AE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02CB944-B9D6-45C1-8936-CC141BEA4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7C2769AB-0E5D-4738-A432-1DB47A6AE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32E98BA8-E544-4E24-B4B9-925DBCDB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2EF215A6-8497-42F6-906B-E38AC0785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8B01A9FE-02F3-4E6A-A029-BDA28C465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7489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CB8410A-A5AB-4097-817D-F987DE912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4DEDB2C6-413E-42BF-AC36-1D162D46E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340E1E7B-578D-4FB5-A26B-D7BEF4656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A63815D9-69B9-4AED-809D-C2E641BC8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3E8D273A-7F1E-4609-9EE6-64EB56F1F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FAF94310-5B6A-45DE-94F2-BAA6C6C84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95B57E5E-C92A-46E4-94EF-C97DB281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F59D16A7-818F-4A7F-B00F-8C6E23823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30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E304236-AA61-4F04-ADAC-1E85A3FF6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7276578D-0A09-4979-A587-E51C917C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88172A61-602A-4206-85EC-C11B8468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1B515E47-8799-4912-8367-C2E0E49A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68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9344D2BB-4B86-439F-BE49-AE609EF6C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9DE0C0B4-180D-4AE3-AF11-E3F288D3A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08CC1347-25EE-4B65-9ADC-130591C1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28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B83278B-F377-4C9F-87AA-27340F1FF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8E9A5AD-5973-4868-820C-18F1A1E68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B27BB6E6-41D9-4F84-BBBE-65D28104F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0DB2B138-92B2-4F20-B978-4082A4662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D7C9BBBD-D385-448F-B5EC-DE3CDFACA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CC615D74-03BB-4E39-9100-EBE040E98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04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2EDDC4F-245A-45C4-B755-8DC0A5C23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4ADB3597-FD8A-4671-AF03-FEA71E3E9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E708A414-C6AE-4FF3-8EB2-D60E5E79B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C4D5BD48-29E6-4F09-93B4-B4D97394B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A639EA3E-81AA-4EC9-87E4-1A3A902A0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B9503531-24EB-43D2-AEF5-D133C0958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988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F8241691-3344-4750-BC77-115A38B6D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4A43A464-0BFF-47D6-98CF-270DE3299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BE1EAB0-FDFC-493A-A5AB-44ECCAACF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FD1D8-94B2-4C99-A793-0AC31D802757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C326F86-BDF2-4085-BFE1-F6DDB4811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CCEAB6C-10EC-4BF9-9D0D-20B75CC6C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C51EB-E5C4-492F-B069-A928D6C0E2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1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1BA3740-40DE-46A7-9E8F-A275000F53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7200" b="1" dirty="0"/>
              <a:t>Netzwerk Care Revolution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B4943C7B-A627-4A7F-9635-DF01CB7390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1EA0EBE7-43C3-4792-BAAC-00B744FFDA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41" y="3363986"/>
            <a:ext cx="11171117" cy="332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72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Was sich ändern </a:t>
            </a:r>
            <a:r>
              <a:rPr lang="de-DE" b="1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muss</a:t>
            </a:r>
            <a:endParaRPr lang="de-D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450C9C1-5469-4483-908D-7BD74FEE8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3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Menschen</a:t>
            </a:r>
            <a:r>
              <a:rPr lang="de-DE" sz="3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deren Leben Sorgearbeit große Bedeutung einnimmt – pflegende Angehörige, chronisch Kranke, Erzieher*innen… – mangelt es an Zeit, Absicherung und Unterstützung. Gegenwärtig, im neoliberalen Kapitalismus, sind familiäre Pflege und Kindererziehung, chronische Krankheit und Behinderung oder Arbeit in Care-Berufen Ursachen von Überlastung und Armut. Kapitalismus nutzt verantwortungsvolles Handeln aus, lässt Menschen häufig allein. </a:t>
            </a:r>
          </a:p>
          <a:p>
            <a:endParaRPr lang="de-DE" sz="360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55262A51-D2BB-460A-91FE-9C46AFA00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1029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Sorgearbeit – übersehen und </a:t>
            </a:r>
            <a:r>
              <a:rPr lang="de-DE" b="1" dirty="0" smtClean="0"/>
              <a:t>abgewertet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0D22C5D-5B11-406D-B3B0-BA597AC6E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sz="3900" dirty="0" smtClean="0"/>
              <a:t>Sorgearbeit </a:t>
            </a:r>
            <a:r>
              <a:rPr lang="de-DE" sz="3900" dirty="0"/>
              <a:t>heißt, Menschen zu pflegen, zu trösten, zu erziehen, zu heilen, zu versorgen…</a:t>
            </a:r>
          </a:p>
          <a:p>
            <a:pPr marL="0" indent="0">
              <a:buNone/>
            </a:pPr>
            <a:r>
              <a:rPr lang="de-DE" sz="3900" dirty="0"/>
              <a:t>Gerade die unentlohnte Arbeit – in Familien, unter Freund*innen, im „</a:t>
            </a:r>
            <a:r>
              <a:rPr lang="de-DE" sz="3900" dirty="0" err="1"/>
              <a:t>Ehren“amt</a:t>
            </a:r>
            <a:r>
              <a:rPr lang="de-DE" sz="3900" dirty="0"/>
              <a:t> – wird zumeist gar nicht als gesellschaftlich notwendige Arbeit gesehen.</a:t>
            </a:r>
          </a:p>
          <a:p>
            <a:pPr marL="0" indent="0">
              <a:buNone/>
            </a:pPr>
            <a:r>
              <a:rPr lang="de-DE" sz="3900" dirty="0"/>
              <a:t>Sie wird den Anforderungen der Lohnarbeit untergeordnet: Unternehmen, das Jobcenter oder der Kontoauszug machen entsprechend Druck. Alleinerziehende, pflegende Angehörige oder Menschen, die viele soziale Aufgaben übernehmen, kennen das. </a:t>
            </a:r>
          </a:p>
        </p:txBody>
      </p:sp>
    </p:spTree>
    <p:extLst>
      <p:ext uri="{BB962C8B-B14F-4D97-AF65-F5344CB8AC3E}">
        <p14:creationId xmlns:p14="http://schemas.microsoft.com/office/powerpoint/2010/main" val="31085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0E15F1F-A588-4243-B848-2874CF7ED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Sorgearbeit ist allgegenwärtig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xmlns="" id="{ECC121DF-33F9-46F5-A616-C0206D6B1E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757284"/>
              </p:ext>
            </p:extLst>
          </p:nvPr>
        </p:nvGraphicFramePr>
        <p:xfrm>
          <a:off x="838200" y="1825625"/>
          <a:ext cx="10126785" cy="3903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BF10C340-E990-4D54-A401-19F0B59C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6800" y="5863981"/>
            <a:ext cx="7260492" cy="365125"/>
          </a:xfrm>
        </p:spPr>
        <p:txBody>
          <a:bodyPr/>
          <a:lstStyle/>
          <a:p>
            <a:r>
              <a:rPr lang="de-DE" dirty="0" smtClean="0"/>
              <a:t>Quellen: Statistisches </a:t>
            </a:r>
            <a:r>
              <a:rPr lang="de-DE" dirty="0"/>
              <a:t>Bundesamt; Zeitverwendungsbericht 2015, Statistisches Jahrbuch 2019</a:t>
            </a:r>
          </a:p>
        </p:txBody>
      </p:sp>
    </p:spTree>
    <p:extLst>
      <p:ext uri="{BB962C8B-B14F-4D97-AF65-F5344CB8AC3E}">
        <p14:creationId xmlns:p14="http://schemas.microsoft.com/office/powerpoint/2010/main" val="63377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66AEA5CD-F572-4E6E-8678-2F893DBCF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Überlastung Care-Beschäftigter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xmlns="" id="{1EC08E7B-6C07-4C3A-BACD-FC33C9CC8E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Beispiel 1: Psychische Belastung in Gesundheitsberufen</a:t>
            </a:r>
          </a:p>
          <a:p>
            <a:pPr marL="0" indent="0">
              <a:buNone/>
            </a:pPr>
            <a:r>
              <a:rPr lang="de-DE" dirty="0"/>
              <a:t>Erziehungs-, soziale und Gesundheitsberufe haben die höchste Zahl an AU-Tagen aufgrund psychischer Erkrankungen im Vergleich aller Berufsgruppen</a:t>
            </a:r>
          </a:p>
          <a:p>
            <a:pPr marL="0" indent="0">
              <a:buNone/>
            </a:pPr>
            <a:r>
              <a:rPr lang="de-DE" sz="2000" dirty="0"/>
              <a:t>(Daten der AOK-Gesundheit 2021)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E64F7A1E-E675-431E-93CB-59DA8B5190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Beispiel 2: Teilzeitarbeit als Weg der individuellen Entlastung</a:t>
            </a:r>
          </a:p>
          <a:p>
            <a:pPr marL="0" indent="0">
              <a:buNone/>
            </a:pPr>
            <a:r>
              <a:rPr lang="de-DE" dirty="0"/>
              <a:t>69% der Beschäftigten in ambulanten Diensten, 63% der Beschäftigten in Pflegeheimen arbeiten in Teilzeit </a:t>
            </a:r>
            <a:r>
              <a:rPr lang="de-DE" sz="2000" dirty="0"/>
              <a:t>(Pflegestatistik 2019)</a:t>
            </a:r>
            <a:r>
              <a:rPr lang="de-DE" dirty="0"/>
              <a:t>. Hauptgrund ist die Arbeitsbelastung, häufig in Verbindung mit Familienarbeit.</a:t>
            </a:r>
          </a:p>
          <a:p>
            <a:pPr marL="0" indent="0">
              <a:buNone/>
            </a:pPr>
            <a:r>
              <a:rPr lang="de-DE" dirty="0"/>
              <a:t>Folge: Geringes Einkommen, drohende Altersarmut</a:t>
            </a:r>
          </a:p>
        </p:txBody>
      </p:sp>
    </p:spTree>
    <p:extLst>
      <p:ext uri="{BB962C8B-B14F-4D97-AF65-F5344CB8AC3E}">
        <p14:creationId xmlns:p14="http://schemas.microsoft.com/office/powerpoint/2010/main" val="33090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3F02FF1-4611-4841-82F6-46AFBC72E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Überlastung familiär Sorgearbeitender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A2194C10-4F69-406E-9901-E23D6A9511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200" b="1" dirty="0">
                <a:latin typeface="+mj-lt"/>
              </a:rPr>
              <a:t>Armutsrisiko Sorgearbeit</a:t>
            </a:r>
          </a:p>
          <a:p>
            <a:pPr marL="0" indent="0">
              <a:buNone/>
            </a:pPr>
            <a:r>
              <a:rPr lang="de-DE" sz="3200" dirty="0"/>
              <a:t>Alleinerziehende (84% Frauen) haben ein </a:t>
            </a:r>
            <a:r>
              <a:rPr lang="de-DE" sz="3200" dirty="0" smtClean="0"/>
              <a:t>2,7mal </a:t>
            </a:r>
            <a:r>
              <a:rPr lang="de-DE" sz="3200" dirty="0"/>
              <a:t>höheres Armutsrisiko als der </a:t>
            </a:r>
            <a:r>
              <a:rPr lang="de-DE" sz="3200" dirty="0" smtClean="0"/>
              <a:t>Bevölkerungsdurchschnitt</a:t>
            </a:r>
            <a:br>
              <a:rPr lang="de-DE" sz="3200" dirty="0" smtClean="0"/>
            </a:br>
            <a:r>
              <a:rPr lang="de-DE" sz="2000" dirty="0" smtClean="0"/>
              <a:t>(</a:t>
            </a:r>
            <a:r>
              <a:rPr lang="de-DE" sz="2000" dirty="0"/>
              <a:t>Der Paritätische 2019)</a:t>
            </a:r>
            <a:r>
              <a:rPr lang="de-DE" sz="3200" dirty="0"/>
              <a:t>. </a:t>
            </a:r>
          </a:p>
          <a:p>
            <a:pPr marL="0" indent="0">
              <a:buNone/>
            </a:pPr>
            <a:r>
              <a:rPr lang="de-DE" sz="3200" dirty="0"/>
              <a:t>Das Rentenniveau von Frauen lag 2015 knapp bei der Hälfte des Rentenniveaus von Männern.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4182E7DB-3353-4CC1-BBF7-30167CF48D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3200" b="1" dirty="0">
                <a:latin typeface="+mj-lt"/>
              </a:rPr>
              <a:t>Überlastung durch Sorgearbeit</a:t>
            </a:r>
          </a:p>
          <a:p>
            <a:pPr marL="0" indent="0">
              <a:buNone/>
            </a:pPr>
            <a:r>
              <a:rPr lang="de-DE" sz="3200" dirty="0"/>
              <a:t>Hauptpflegepersonen in der häuslichen Pflege:</a:t>
            </a:r>
          </a:p>
          <a:p>
            <a:r>
              <a:rPr lang="de-DE" sz="3200" dirty="0"/>
              <a:t>nicht genug Schlaf: 38%</a:t>
            </a:r>
          </a:p>
          <a:p>
            <a:r>
              <a:rPr lang="de-DE" sz="3200" dirty="0"/>
              <a:t>häufig zu anstrengend: 20%</a:t>
            </a:r>
          </a:p>
          <a:p>
            <a:r>
              <a:rPr lang="de-DE" sz="3200" dirty="0"/>
              <a:t>Zukunfts- und Existenzangst: 19%</a:t>
            </a:r>
          </a:p>
          <a:p>
            <a:pPr marL="0" indent="0">
              <a:buNone/>
            </a:pPr>
            <a:r>
              <a:rPr lang="de-DE" sz="2000" dirty="0"/>
              <a:t>(Rothgang/Müller 2018)</a:t>
            </a:r>
          </a:p>
        </p:txBody>
      </p:sp>
    </p:spTree>
    <p:extLst>
      <p:ext uri="{BB962C8B-B14F-4D97-AF65-F5344CB8AC3E}">
        <p14:creationId xmlns:p14="http://schemas.microsoft.com/office/powerpoint/2010/main" val="2817333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DA2AFFD-03FF-4DA6-8E67-DC1E69EA0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Mittelentzug für Sorgearbeit bringt Menschen in Konkurrenz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CBDCDB04-6847-4818-BC84-CE202E5FFF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600" b="1" dirty="0">
                <a:cs typeface="Calibri Light" panose="020F0302020204030204" pitchFamily="34" charset="0"/>
              </a:rPr>
              <a:t>Beispiel Assistenz </a:t>
            </a:r>
          </a:p>
          <a:p>
            <a:pPr marL="0" indent="0">
              <a:buNone/>
            </a:pPr>
            <a:r>
              <a:rPr lang="de-DE" sz="2600" dirty="0"/>
              <a:t>Auf Assistenz Angewiesene brauchen Unterstützung. Assistenz Leistende müssen davon leben können.</a:t>
            </a:r>
          </a:p>
          <a:p>
            <a:pPr marL="0" indent="0">
              <a:buNone/>
            </a:pPr>
            <a:r>
              <a:rPr lang="de-DE" sz="2600" dirty="0"/>
              <a:t>Je niedriger der Stundenlohn, desto mehr Assistenzstunden aus persönlichem Budget zahlbar.</a:t>
            </a:r>
          </a:p>
          <a:p>
            <a:pPr marL="0" indent="0">
              <a:buNone/>
            </a:pPr>
            <a:r>
              <a:rPr lang="de-DE" sz="2600" dirty="0"/>
              <a:t>-&gt; Interessenkonflikt durch geringes Budget</a:t>
            </a:r>
          </a:p>
          <a:p>
            <a:pPr marL="0" indent="0">
              <a:buNone/>
            </a:pPr>
            <a:r>
              <a:rPr lang="de-DE" sz="2600" dirty="0"/>
              <a:t>Das Budget muss steigen!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F17F15CC-9DE7-49C4-AAF8-6A738F7AC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30860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600" b="1" dirty="0"/>
              <a:t>Beispiel Pflegeheime</a:t>
            </a:r>
          </a:p>
          <a:p>
            <a:pPr marL="0" indent="0">
              <a:buNone/>
            </a:pPr>
            <a:r>
              <a:rPr lang="de-DE" sz="2600" dirty="0"/>
              <a:t>Die Pflegekosten belasten Einkommen und Ersparnisse von auf Pflege Angewiesenen. Beschäftigte brauchen einen ausreichenden Lohn.</a:t>
            </a:r>
          </a:p>
          <a:p>
            <a:pPr marL="0" indent="0">
              <a:buNone/>
            </a:pPr>
            <a:r>
              <a:rPr lang="de-DE" sz="2600" dirty="0"/>
              <a:t>Der Großteil der Pflegekosten sind Lohnkosten, die Pflegeversicherung übernimmt nur einen Teil.</a:t>
            </a:r>
          </a:p>
          <a:p>
            <a:pPr marL="0" indent="0">
              <a:buNone/>
            </a:pPr>
            <a:r>
              <a:rPr lang="de-DE" sz="2600" dirty="0"/>
              <a:t>-&gt; Bessere Löhne erhöhen Kosten für Pflegebedürftige und Angehörige</a:t>
            </a:r>
          </a:p>
          <a:p>
            <a:pPr marL="0" indent="0">
              <a:buNone/>
            </a:pPr>
            <a:r>
              <a:rPr lang="de-DE" sz="2600" dirty="0"/>
              <a:t>Vollfinanzierung der </a:t>
            </a:r>
            <a:r>
              <a:rPr lang="de-DE" sz="2600" dirty="0" smtClean="0"/>
              <a:t>Pflegeversicherung</a:t>
            </a:r>
            <a:r>
              <a:rPr lang="de-DE" sz="2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42589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09890"/>
          </a:xfrm>
        </p:spPr>
        <p:txBody>
          <a:bodyPr>
            <a:noAutofit/>
          </a:bodyPr>
          <a:lstStyle/>
          <a:p>
            <a:r>
              <a:rPr lang="de-DE" sz="72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Care Revolution – </a:t>
            </a:r>
            <a:r>
              <a:rPr lang="de-DE" sz="7200" b="1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/>
            </a:r>
            <a:br>
              <a:rPr lang="de-DE" sz="7200" b="1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de-DE" sz="7200" b="1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Sorge </a:t>
            </a:r>
            <a:r>
              <a:rPr lang="de-DE" sz="72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und Solidarität ins </a:t>
            </a:r>
            <a:r>
              <a:rPr lang="de-DE" sz="7200" b="1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Zentrum der</a:t>
            </a:r>
            <a:br>
              <a:rPr lang="de-DE" sz="7200" b="1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de-DE" sz="7200" b="1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Gesellschaft!</a:t>
            </a:r>
            <a:endParaRPr lang="de-DE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xmlns="" id="{FF7B7C2B-A8EA-4AB4-888D-F165892E19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613" y="2564916"/>
            <a:ext cx="3995955" cy="346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69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Benutzerdefiniert</PresentationFormat>
  <Paragraphs>39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Office</vt:lpstr>
      <vt:lpstr>Netzwerk Care Revolution</vt:lpstr>
      <vt:lpstr>Was sich ändern muss</vt:lpstr>
      <vt:lpstr>Sorgearbeit – übersehen und abgewertet</vt:lpstr>
      <vt:lpstr>Sorgearbeit ist allgegenwärtig</vt:lpstr>
      <vt:lpstr>Überlastung Care-Beschäftigter</vt:lpstr>
      <vt:lpstr>Überlastung familiär Sorgearbeitender</vt:lpstr>
      <vt:lpstr>Mittelentzug für Sorgearbeit bringt Menschen in Konkurrenz</vt:lpstr>
      <vt:lpstr>Care Revolution –  Sorge und Solidarität ins Zentrum der Gesellschaft!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Netzwerk Care Revolution</dc:title>
  <dc:creator>Matthias Neumann</dc:creator>
  <cp:lastModifiedBy>User</cp:lastModifiedBy>
  <cp:revision>12</cp:revision>
  <dcterms:created xsi:type="dcterms:W3CDTF">2022-04-23T11:25:02Z</dcterms:created>
  <dcterms:modified xsi:type="dcterms:W3CDTF">2022-06-21T14:49:21Z</dcterms:modified>
</cp:coreProperties>
</file>