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63" r:id="rId2"/>
    <p:sldId id="264" r:id="rId3"/>
    <p:sldId id="265" r:id="rId4"/>
    <p:sldId id="266" r:id="rId5"/>
    <p:sldId id="267" r:id="rId6"/>
    <p:sldId id="268" r:id="rId7"/>
    <p:sldId id="269" r:id="rId8"/>
    <p:sldId id="271"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08" autoAdjust="0"/>
    <p:restoredTop sz="94660"/>
  </p:normalViewPr>
  <p:slideViewPr>
    <p:cSldViewPr snapToGrid="0">
      <p:cViewPr>
        <p:scale>
          <a:sx n="123" d="100"/>
          <a:sy n="123" d="100"/>
        </p:scale>
        <p:origin x="-9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36DBC1-2144-490C-A675-E278D950F28E}" type="datetimeFigureOut">
              <a:rPr lang="de-DE" smtClean="0"/>
              <a:t>21.06.2022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446E44-DB9F-49ED-80BA-BDE0A132617D}" type="slidenum">
              <a:rPr lang="de-DE" smtClean="0"/>
              <a:t>‹Nr.›</a:t>
            </a:fld>
            <a:endParaRPr lang="de-DE"/>
          </a:p>
        </p:txBody>
      </p:sp>
    </p:spTree>
    <p:extLst>
      <p:ext uri="{BB962C8B-B14F-4D97-AF65-F5344CB8AC3E}">
        <p14:creationId xmlns:p14="http://schemas.microsoft.com/office/powerpoint/2010/main" val="2370537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B9E702-8307-4376-94DD-FDF46F14E2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BCB946CE-22B8-4185-8A7E-697A0DF846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140D5599-9215-4264-A354-668FACB5DC46}"/>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75FAB32C-4A51-4B76-A2B1-514FC2EE433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0131F8C-27F4-4931-8EF9-D9FE49A48AFF}"/>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1146049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A1035D-D4C1-4C12-95C5-ECDFAC1837A5}"/>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2E9A622B-A9A7-4B92-9CEE-DB22EF774035}"/>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AFA8082D-1868-431B-97A9-C0003A04F710}"/>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4FA42FA4-8C7F-482D-95BA-D098B31250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A3F71DF0-13E6-495D-AD8A-63A991D15B3F}"/>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1090290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B0D4A360-E137-437A-A6C0-16DC17D7D4F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30DC7005-A710-4FC3-BF78-870A191E05F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82E2F59F-E588-4C0F-AB15-2DEADA260B61}"/>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80251F77-7488-493D-BA3C-A0E5D48984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0A30935-50A2-4F3D-B821-967A45777798}"/>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489341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EC13169-22ED-4808-B65A-89E56DBD503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5FF01EFE-0C31-4616-A3DA-FF8208F9677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02659560-63A2-4BA0-B9F0-4ADC381B84E9}"/>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0D7BB3D2-1CA9-4BE4-A0FF-CEC87425C02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88E7C0CE-D27F-4EC0-AA12-01D3CF1F4A03}"/>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3329138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8AA7035-0E4C-448A-AB24-40BA2D5BAB8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AE00B8FB-B5DB-4C4C-AA53-F9F5EC10FF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B2E6CA06-5915-47BE-A89E-C87E82293E60}"/>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784890FD-6B7F-4883-B250-17632CFF2A1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A197F098-58CA-4753-9CFC-9B0F2F9674D0}"/>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225519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1344958-1E09-4BAD-97C4-4188D615DB7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FCDF3992-2EDC-4864-B21C-5516C20345D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33BDA568-8E46-4D01-9700-ED60C0D901FE}"/>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11448AC4-B020-47C5-B903-A16B42A3CFA5}"/>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6" name="Fußzeilenplatzhalter 5">
            <a:extLst>
              <a:ext uri="{FF2B5EF4-FFF2-40B4-BE49-F238E27FC236}">
                <a16:creationId xmlns:a16="http://schemas.microsoft.com/office/drawing/2014/main" xmlns="" id="{2C319B7A-DEC5-496D-BE52-88E56A116064}"/>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FC5B4653-3142-47F4-B2EE-9BD03B7E48CA}"/>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3010464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7B95DFD-E05A-4FEC-84E0-E1BFCB975B5B}"/>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9CF72041-A51E-4523-A629-EBFA34356E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3267B498-8503-45DC-85E8-80326E29ABD5}"/>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4F95C656-2423-43B6-88D0-14CBF8375B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2F72439B-8DEF-450A-8BFD-9027CD1357E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63300C64-1B5D-4993-ADCC-16FE4DA1FEDD}"/>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8" name="Fußzeilenplatzhalter 7">
            <a:extLst>
              <a:ext uri="{FF2B5EF4-FFF2-40B4-BE49-F238E27FC236}">
                <a16:creationId xmlns:a16="http://schemas.microsoft.com/office/drawing/2014/main" xmlns="" id="{CA3E5A96-FB09-4723-9677-143CD882F846}"/>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9FB63E26-530A-4208-9163-189FDFADCB90}"/>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281316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B4697DA-2C5A-4C21-81A3-753E95C45856}"/>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E144AE5E-3DA0-49F0-8E3F-451509ED58DC}"/>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4" name="Fußzeilenplatzhalter 3">
            <a:extLst>
              <a:ext uri="{FF2B5EF4-FFF2-40B4-BE49-F238E27FC236}">
                <a16:creationId xmlns:a16="http://schemas.microsoft.com/office/drawing/2014/main" xmlns="" id="{3F4CED03-2209-44CF-9C58-7A8ADEB6ED5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DA85D054-8FA7-4604-804F-5BB357C458E9}"/>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17576446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AF7C0E89-CF2E-4D5E-B8E3-DFD3A727FA56}"/>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3" name="Fußzeilenplatzhalter 2">
            <a:extLst>
              <a:ext uri="{FF2B5EF4-FFF2-40B4-BE49-F238E27FC236}">
                <a16:creationId xmlns:a16="http://schemas.microsoft.com/office/drawing/2014/main" xmlns="" id="{96E333C1-5F19-4456-A27F-02E4A887CC9D}"/>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49A16780-9EDE-4374-B300-FD342F76C701}"/>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9509399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C78C920-CF93-4397-8766-7C276F9B8F4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DC59B6E4-5B14-4121-9BE8-9C81E83F7E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2D44866A-B2C2-498F-9ECA-1B2534BA6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7544119C-D269-45A2-A6C2-70FDE85557CD}"/>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6" name="Fußzeilenplatzhalter 5">
            <a:extLst>
              <a:ext uri="{FF2B5EF4-FFF2-40B4-BE49-F238E27FC236}">
                <a16:creationId xmlns:a16="http://schemas.microsoft.com/office/drawing/2014/main" xmlns="" id="{EC81886A-C282-452E-85E5-40355A50A8E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4774C02B-AF88-438A-8B74-552F465AD740}"/>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1632036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75A0D7F-6887-4F37-AF23-D411FC7F608A}"/>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554A9A60-CC57-4987-B4B1-C7D788F3E5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FAFAADEB-7DB9-43B6-8B9D-95A60EF417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D31CEB86-D593-4949-AC54-6C55E5FDAA30}"/>
              </a:ext>
            </a:extLst>
          </p:cNvPr>
          <p:cNvSpPr>
            <a:spLocks noGrp="1"/>
          </p:cNvSpPr>
          <p:nvPr>
            <p:ph type="dt" sz="half" idx="10"/>
          </p:nvPr>
        </p:nvSpPr>
        <p:spPr/>
        <p:txBody>
          <a:bodyPr/>
          <a:lstStyle/>
          <a:p>
            <a:fld id="{68D15724-30BF-45BD-97CF-0ED6031871FF}" type="datetimeFigureOut">
              <a:rPr lang="de-DE" smtClean="0"/>
              <a:t>21.06.2022</a:t>
            </a:fld>
            <a:endParaRPr lang="de-DE"/>
          </a:p>
        </p:txBody>
      </p:sp>
      <p:sp>
        <p:nvSpPr>
          <p:cNvPr id="6" name="Fußzeilenplatzhalter 5">
            <a:extLst>
              <a:ext uri="{FF2B5EF4-FFF2-40B4-BE49-F238E27FC236}">
                <a16:creationId xmlns:a16="http://schemas.microsoft.com/office/drawing/2014/main" xmlns="" id="{BF315895-AD52-41EB-A518-C6EFE6A053DE}"/>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E7F391BB-7D20-446D-A527-F205C8BFA229}"/>
              </a:ext>
            </a:extLst>
          </p:cNvPr>
          <p:cNvSpPr>
            <a:spLocks noGrp="1"/>
          </p:cNvSpPr>
          <p:nvPr>
            <p:ph type="sldNum" sz="quarter" idx="12"/>
          </p:nvPr>
        </p:nvSpPr>
        <p:spPr/>
        <p:txBody>
          <a:bodyPr/>
          <a:lstStyle/>
          <a:p>
            <a:fld id="{DB494C01-8D4B-46D4-8EAA-99C34F94762A}" type="slidenum">
              <a:rPr lang="de-DE" smtClean="0"/>
              <a:t>‹Nr.›</a:t>
            </a:fld>
            <a:endParaRPr lang="de-DE"/>
          </a:p>
        </p:txBody>
      </p:sp>
    </p:spTree>
    <p:extLst>
      <p:ext uri="{BB962C8B-B14F-4D97-AF65-F5344CB8AC3E}">
        <p14:creationId xmlns:p14="http://schemas.microsoft.com/office/powerpoint/2010/main" val="1046692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7FB78780-846C-4DD7-8282-4486A292303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2A3E146B-5A6D-4077-B97C-28BFF942E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AE82EE91-5627-47DB-894B-6D22B847D0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15724-30BF-45BD-97CF-0ED6031871FF}" type="datetimeFigureOut">
              <a:rPr lang="de-DE" smtClean="0"/>
              <a:t>21.06.2022</a:t>
            </a:fld>
            <a:endParaRPr lang="de-DE"/>
          </a:p>
        </p:txBody>
      </p:sp>
      <p:sp>
        <p:nvSpPr>
          <p:cNvPr id="5" name="Fußzeilenplatzhalter 4">
            <a:extLst>
              <a:ext uri="{FF2B5EF4-FFF2-40B4-BE49-F238E27FC236}">
                <a16:creationId xmlns:a16="http://schemas.microsoft.com/office/drawing/2014/main" xmlns="" id="{A6CAC4F9-427A-4690-BE2A-03886E3EC3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86BA57A6-95B3-4E42-BBB3-75BE7490DE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494C01-8D4B-46D4-8EAA-99C34F94762A}" type="slidenum">
              <a:rPr lang="de-DE" smtClean="0"/>
              <a:t>‹Nr.›</a:t>
            </a:fld>
            <a:endParaRPr lang="de-DE"/>
          </a:p>
        </p:txBody>
      </p:sp>
    </p:spTree>
    <p:extLst>
      <p:ext uri="{BB962C8B-B14F-4D97-AF65-F5344CB8AC3E}">
        <p14:creationId xmlns:p14="http://schemas.microsoft.com/office/powerpoint/2010/main" val="2437198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mailto:care-revolution@riseup.net" TargetMode="External"/><Relationship Id="rId2" Type="http://schemas.openxmlformats.org/officeDocument/2006/relationships/hyperlink" Target="https://care-revolution.org/" TargetMode="External"/><Relationship Id="rId1" Type="http://schemas.openxmlformats.org/officeDocument/2006/relationships/slideLayout" Target="../slideLayouts/slideLayout2.xml"/><Relationship Id="rId5" Type="http://schemas.openxmlformats.org/officeDocument/2006/relationships/hyperlink" Target="mailto:care-revolution-freiburg@riseup.net" TargetMode="External"/><Relationship Id="rId4" Type="http://schemas.openxmlformats.org/officeDocument/2006/relationships/hyperlink" Target="https://care-revolution.org/regionale-vernetzungen/freibu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524D3FF-5697-49D6-B5DE-A9664B7118D0}"/>
              </a:ext>
            </a:extLst>
          </p:cNvPr>
          <p:cNvSpPr>
            <a:spLocks noGrp="1"/>
          </p:cNvSpPr>
          <p:nvPr>
            <p:ph type="title"/>
          </p:nvPr>
        </p:nvSpPr>
        <p:spPr/>
        <p:txBody>
          <a:bodyPr>
            <a:normAutofit fontScale="90000"/>
          </a:bodyPr>
          <a:lstStyle/>
          <a:p>
            <a:pPr algn="ctr"/>
            <a:r>
              <a:rPr lang="de-DE" sz="6000" b="1" dirty="0"/>
              <a:t>Care Revolution - Wir wehren uns gemeinsam</a:t>
            </a:r>
          </a:p>
        </p:txBody>
      </p:sp>
      <p:pic>
        <p:nvPicPr>
          <p:cNvPr id="4" name="Inhaltsplatzhalter 4">
            <a:extLst>
              <a:ext uri="{FF2B5EF4-FFF2-40B4-BE49-F238E27FC236}">
                <a16:creationId xmlns:a16="http://schemas.microsoft.com/office/drawing/2014/main" xmlns="" id="{915909AA-E228-4305-8FBE-00255638A29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25461" y="1690688"/>
            <a:ext cx="9647339" cy="4047382"/>
          </a:xfrm>
        </p:spPr>
      </p:pic>
    </p:spTree>
    <p:extLst>
      <p:ext uri="{BB962C8B-B14F-4D97-AF65-F5344CB8AC3E}">
        <p14:creationId xmlns:p14="http://schemas.microsoft.com/office/powerpoint/2010/main" val="3953563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de-DE" b="1" dirty="0"/>
              <a:t>Das Netzwerk Care Revolution </a:t>
            </a:r>
            <a:endParaRPr lang="de-DE" dirty="0"/>
          </a:p>
        </p:txBody>
      </p:sp>
      <p:sp>
        <p:nvSpPr>
          <p:cNvPr id="3" name="Inhaltsplatzhalter 2">
            <a:extLst>
              <a:ext uri="{FF2B5EF4-FFF2-40B4-BE49-F238E27FC236}">
                <a16:creationId xmlns:a16="http://schemas.microsoft.com/office/drawing/2014/main" xmlns="" id="{82E41F08-A0EC-4F89-BDA5-00AA41E6CDA8}"/>
              </a:ext>
            </a:extLst>
          </p:cNvPr>
          <p:cNvSpPr>
            <a:spLocks noGrp="1"/>
          </p:cNvSpPr>
          <p:nvPr>
            <p:ph idx="1"/>
          </p:nvPr>
        </p:nvSpPr>
        <p:spPr/>
        <p:txBody>
          <a:bodyPr>
            <a:normAutofit fontScale="85000" lnSpcReduction="20000"/>
          </a:bodyPr>
          <a:lstStyle/>
          <a:p>
            <a:pPr marL="0" indent="0">
              <a:buNone/>
            </a:pPr>
            <a:r>
              <a:rPr lang="de-DE" dirty="0" smtClean="0"/>
              <a:t>Uns </a:t>
            </a:r>
            <a:r>
              <a:rPr lang="de-DE" dirty="0"/>
              <a:t>gibt es seit 2014. Das Netzwerk besteht aus über 70 Kooperationsgruppen, etwa 10 Regionalgruppen (auch in Freiburg) und Einzelpersonen. Wir mischen uns mit Aktionen, in lokalen Bündnissen, durch Infostände, Vorträge und Workshops ein.</a:t>
            </a:r>
          </a:p>
          <a:p>
            <a:pPr marL="0" indent="0">
              <a:buNone/>
            </a:pPr>
            <a:r>
              <a:rPr lang="de-DE" dirty="0"/>
              <a:t>Was immer Dein Care-Thema ist – Du bist willkommen!</a:t>
            </a:r>
          </a:p>
          <a:p>
            <a:r>
              <a:rPr lang="de-DE" dirty="0"/>
              <a:t>Geschlechtliche Arbeitsteilung in Frage stellen</a:t>
            </a:r>
          </a:p>
          <a:p>
            <a:r>
              <a:rPr lang="de-DE" dirty="0"/>
              <a:t>Arbeitsbedingungen in Care-Jobs verbessern</a:t>
            </a:r>
          </a:p>
          <a:p>
            <a:r>
              <a:rPr lang="de-DE" dirty="0"/>
              <a:t>Alleinerziehende, auf Assistenz Angewiesene, pflegende Angehörige in ihren Anliegen unterstützen</a:t>
            </a:r>
          </a:p>
          <a:p>
            <a:r>
              <a:rPr lang="de-DE" dirty="0"/>
              <a:t>Care-Konzerne vergesellschaften</a:t>
            </a:r>
          </a:p>
          <a:p>
            <a:r>
              <a:rPr lang="de-DE" dirty="0"/>
              <a:t>Sorge als Haltung angesichts von Klimakatastrophe, Kriegen und Flucht voranbringen</a:t>
            </a:r>
          </a:p>
          <a:p>
            <a:endParaRPr lang="de-DE" dirty="0"/>
          </a:p>
          <a:p>
            <a:endParaRPr lang="de-DE" dirty="0"/>
          </a:p>
        </p:txBody>
      </p:sp>
    </p:spTree>
    <p:extLst>
      <p:ext uri="{BB962C8B-B14F-4D97-AF65-F5344CB8AC3E}">
        <p14:creationId xmlns:p14="http://schemas.microsoft.com/office/powerpoint/2010/main" val="2512467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D15088C-E3C4-422A-9A38-B0424823CB7A}"/>
              </a:ext>
            </a:extLst>
          </p:cNvPr>
          <p:cNvSpPr>
            <a:spLocks noGrp="1"/>
          </p:cNvSpPr>
          <p:nvPr>
            <p:ph type="title"/>
          </p:nvPr>
        </p:nvSpPr>
        <p:spPr/>
        <p:txBody>
          <a:bodyPr/>
          <a:lstStyle/>
          <a:p>
            <a:r>
              <a:rPr lang="de-DE" b="1" dirty="0"/>
              <a:t>Verbindende Care-Politik</a:t>
            </a:r>
          </a:p>
        </p:txBody>
      </p:sp>
      <p:sp>
        <p:nvSpPr>
          <p:cNvPr id="3" name="Inhaltsplatzhalter 2">
            <a:extLst>
              <a:ext uri="{FF2B5EF4-FFF2-40B4-BE49-F238E27FC236}">
                <a16:creationId xmlns:a16="http://schemas.microsoft.com/office/drawing/2014/main" xmlns="" id="{25D19B77-BF8B-4D35-95D4-7E00ADBE790D}"/>
              </a:ext>
            </a:extLst>
          </p:cNvPr>
          <p:cNvSpPr>
            <a:spLocks noGrp="1"/>
          </p:cNvSpPr>
          <p:nvPr>
            <p:ph idx="1"/>
          </p:nvPr>
        </p:nvSpPr>
        <p:spPr/>
        <p:txBody>
          <a:bodyPr>
            <a:normAutofit/>
          </a:bodyPr>
          <a:lstStyle/>
          <a:p>
            <a:pPr marL="0" indent="0">
              <a:buNone/>
            </a:pPr>
            <a:r>
              <a:rPr lang="de-DE" dirty="0"/>
              <a:t>Um die notwendigen, großen Veränderungen durchzusetzen, ist eine Gruppe alleine meist zu schwach. Deshalb streben wir eine politische Zusammenarbeit aller an, für die ein Care-Bereich wichtig ist:</a:t>
            </a:r>
          </a:p>
          <a:p>
            <a:r>
              <a:rPr lang="de-DE" dirty="0"/>
              <a:t>Altenpfleger*innen, auf Pflege Angewiesene und pflegende Angehörige</a:t>
            </a:r>
          </a:p>
          <a:p>
            <a:r>
              <a:rPr lang="de-DE" dirty="0"/>
              <a:t>Eltern und Kita-Beschäftigte</a:t>
            </a:r>
          </a:p>
          <a:p>
            <a:r>
              <a:rPr lang="de-DE" dirty="0"/>
              <a:t>Nutzer*innen des Gesundheitssystems und Gesundheitsarbeiter*innen</a:t>
            </a:r>
          </a:p>
          <a:p>
            <a:r>
              <a:rPr lang="de-DE" dirty="0"/>
              <a:t>soziale Beratungseinrichtungen und Stadtteilinitiativen usw.</a:t>
            </a:r>
          </a:p>
          <a:p>
            <a:pPr marL="0" indent="0">
              <a:buNone/>
            </a:pPr>
            <a:endParaRPr lang="de-DE" dirty="0"/>
          </a:p>
          <a:p>
            <a:endParaRPr lang="de-DE" dirty="0"/>
          </a:p>
          <a:p>
            <a:endParaRPr lang="de-DE" dirty="0"/>
          </a:p>
        </p:txBody>
      </p:sp>
    </p:spTree>
    <p:extLst>
      <p:ext uri="{BB962C8B-B14F-4D97-AF65-F5344CB8AC3E}">
        <p14:creationId xmlns:p14="http://schemas.microsoft.com/office/powerpoint/2010/main" val="3302097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EE83734-03C5-4858-8BFA-42C10D73A759}"/>
              </a:ext>
            </a:extLst>
          </p:cNvPr>
          <p:cNvSpPr>
            <a:spLocks noGrp="1"/>
          </p:cNvSpPr>
          <p:nvPr>
            <p:ph type="title"/>
          </p:nvPr>
        </p:nvSpPr>
        <p:spPr/>
        <p:txBody>
          <a:bodyPr/>
          <a:lstStyle/>
          <a:p>
            <a:endParaRPr lang="de-DE"/>
          </a:p>
        </p:txBody>
      </p:sp>
      <p:pic>
        <p:nvPicPr>
          <p:cNvPr id="4" name="Inhaltsplatzhalter 3">
            <a:extLst>
              <a:ext uri="{FF2B5EF4-FFF2-40B4-BE49-F238E27FC236}">
                <a16:creationId xmlns:a16="http://schemas.microsoft.com/office/drawing/2014/main" xmlns="" id="{6293569F-6559-4F4B-8365-218866C3108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365124"/>
            <a:ext cx="10515600" cy="5951785"/>
          </a:xfrm>
          <a:prstGeom prst="rect">
            <a:avLst/>
          </a:prstGeom>
        </p:spPr>
      </p:pic>
    </p:spTree>
    <p:extLst>
      <p:ext uri="{BB962C8B-B14F-4D97-AF65-F5344CB8AC3E}">
        <p14:creationId xmlns:p14="http://schemas.microsoft.com/office/powerpoint/2010/main" val="3308905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xmlns="" id="{8CEF13EC-A52B-41FD-860B-38D66DA38CE5}"/>
              </a:ext>
            </a:extLst>
          </p:cNvPr>
          <p:cNvSpPr>
            <a:spLocks noGrp="1"/>
          </p:cNvSpPr>
          <p:nvPr>
            <p:ph type="title"/>
          </p:nvPr>
        </p:nvSpPr>
        <p:spPr/>
        <p:txBody>
          <a:bodyPr/>
          <a:lstStyle/>
          <a:p>
            <a:r>
              <a:rPr lang="de-DE" b="1" dirty="0"/>
              <a:t>Unentlohnte Arbeit sichtbar machen</a:t>
            </a:r>
          </a:p>
        </p:txBody>
      </p:sp>
      <p:pic>
        <p:nvPicPr>
          <p:cNvPr id="7" name="Inhaltsplatzhalter 3">
            <a:extLst>
              <a:ext uri="{FF2B5EF4-FFF2-40B4-BE49-F238E27FC236}">
                <a16:creationId xmlns:a16="http://schemas.microsoft.com/office/drawing/2014/main" xmlns="" id="{0B524197-9A9C-453A-A7DB-B8806CAEDF9A}"/>
              </a:ext>
            </a:extLst>
          </p:cNvPr>
          <p:cNvPicPr>
            <a:picLocks noGrp="1" noChangeAspect="1"/>
          </p:cNvPicPr>
          <p:nvPr>
            <p:ph sz="half" idx="1"/>
          </p:nvPr>
        </p:nvPicPr>
        <p:blipFill>
          <a:blip r:embed="rId2"/>
          <a:stretch>
            <a:fillRect/>
          </a:stretch>
        </p:blipFill>
        <p:spPr>
          <a:xfrm>
            <a:off x="838200" y="1963024"/>
            <a:ext cx="5181600" cy="4014987"/>
          </a:xfrm>
          <a:prstGeom prst="rect">
            <a:avLst/>
          </a:prstGeom>
        </p:spPr>
      </p:pic>
      <p:pic>
        <p:nvPicPr>
          <p:cNvPr id="8" name="Inhaltsplatzhalter 7">
            <a:extLst>
              <a:ext uri="{FF2B5EF4-FFF2-40B4-BE49-F238E27FC236}">
                <a16:creationId xmlns:a16="http://schemas.microsoft.com/office/drawing/2014/main" xmlns="" id="{1026BCDC-C907-4EFE-A165-DBDB0A5028E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045307" y="1963023"/>
            <a:ext cx="5308493" cy="4014987"/>
          </a:xfrm>
          <a:prstGeom prst="rect">
            <a:avLst/>
          </a:prstGeom>
        </p:spPr>
      </p:pic>
    </p:spTree>
    <p:extLst>
      <p:ext uri="{BB962C8B-B14F-4D97-AF65-F5344CB8AC3E}">
        <p14:creationId xmlns:p14="http://schemas.microsoft.com/office/powerpoint/2010/main" val="956917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t>Unentlohnte Arbeit sichtbar </a:t>
            </a:r>
            <a:r>
              <a:rPr lang="de-DE" b="1" dirty="0" smtClean="0"/>
              <a:t>machen</a:t>
            </a:r>
            <a:endParaRPr lang="de-DE" dirty="0"/>
          </a:p>
        </p:txBody>
      </p:sp>
      <p:sp>
        <p:nvSpPr>
          <p:cNvPr id="6" name="Inhaltsplatzhalter 5">
            <a:extLst>
              <a:ext uri="{FF2B5EF4-FFF2-40B4-BE49-F238E27FC236}">
                <a16:creationId xmlns:a16="http://schemas.microsoft.com/office/drawing/2014/main" xmlns="" id="{E256E0AE-CBC6-4316-9E86-A1CD3A91F384}"/>
              </a:ext>
            </a:extLst>
          </p:cNvPr>
          <p:cNvSpPr>
            <a:spLocks noGrp="1"/>
          </p:cNvSpPr>
          <p:nvPr>
            <p:ph idx="1"/>
          </p:nvPr>
        </p:nvSpPr>
        <p:spPr/>
        <p:txBody>
          <a:bodyPr>
            <a:normAutofit lnSpcReduction="10000"/>
          </a:bodyPr>
          <a:lstStyle/>
          <a:p>
            <a:r>
              <a:rPr lang="de-DE" dirty="0" smtClean="0"/>
              <a:t>Der </a:t>
            </a:r>
            <a:r>
              <a:rPr lang="de-DE" dirty="0"/>
              <a:t>Großteil der gesellschaftlichen Arbeit findet unentlohnt in Familien, Freundschaftsnetzen und sozialem Engagement </a:t>
            </a:r>
            <a:r>
              <a:rPr lang="de-DE" dirty="0" smtClean="0"/>
              <a:t>statt.</a:t>
            </a:r>
            <a:endParaRPr lang="de-DE" dirty="0"/>
          </a:p>
          <a:p>
            <a:r>
              <a:rPr lang="de-DE" dirty="0"/>
              <a:t>Wenn Menschen, zumeist Frauen, durch die Summe entlohnter und unentlohnter Arbeit überlastet werden, liegt das insbesondere daran, dass die unentlohnte Arbeit mit ihrem Bedarf an Zeit, Sicherheit und Unterstützung nicht gesehen </a:t>
            </a:r>
            <a:r>
              <a:rPr lang="de-DE" dirty="0" smtClean="0"/>
              <a:t>wird.</a:t>
            </a:r>
            <a:endParaRPr lang="de-DE" dirty="0"/>
          </a:p>
          <a:p>
            <a:r>
              <a:rPr lang="de-DE" dirty="0"/>
              <a:t>Die unentlohnte Sorgearbeit wird als kostenlose, ohne Rücksicht nutzbare Ressource angesehen und überbeansprucht – die Parallelen zur Überlastung natürlicher Kreisläufe sind </a:t>
            </a:r>
            <a:r>
              <a:rPr lang="de-DE" dirty="0" smtClean="0"/>
              <a:t>offensichtlich.</a:t>
            </a:r>
            <a:endParaRPr lang="de-DE" dirty="0"/>
          </a:p>
          <a:p>
            <a:r>
              <a:rPr lang="de-DE" dirty="0"/>
              <a:t>Care Revolution heißt auch, immer wieder gegen diese Ignoranz </a:t>
            </a:r>
            <a:r>
              <a:rPr lang="de-DE" dirty="0" smtClean="0"/>
              <a:t>anzugehen.</a:t>
            </a:r>
            <a:endParaRPr lang="de-DE" dirty="0"/>
          </a:p>
        </p:txBody>
      </p:sp>
    </p:spTree>
    <p:extLst>
      <p:ext uri="{BB962C8B-B14F-4D97-AF65-F5344CB8AC3E}">
        <p14:creationId xmlns:p14="http://schemas.microsoft.com/office/powerpoint/2010/main" val="1192167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D710189-1ACC-43CA-8056-E4214E5577FF}"/>
              </a:ext>
            </a:extLst>
          </p:cNvPr>
          <p:cNvSpPr>
            <a:spLocks noGrp="1"/>
          </p:cNvSpPr>
          <p:nvPr>
            <p:ph type="title"/>
          </p:nvPr>
        </p:nvSpPr>
        <p:spPr/>
        <p:txBody>
          <a:bodyPr>
            <a:normAutofit fontScale="90000"/>
          </a:bodyPr>
          <a:lstStyle/>
          <a:p>
            <a:r>
              <a:rPr lang="de-DE" sz="4900" b="1" dirty="0"/>
              <a:t>Arbeit in politischen Bündnissen</a:t>
            </a:r>
            <a:r>
              <a:rPr lang="de-DE" b="1" dirty="0"/>
              <a:t/>
            </a:r>
            <a:br>
              <a:rPr lang="de-DE" b="1" dirty="0"/>
            </a:br>
            <a:r>
              <a:rPr lang="de-DE" sz="3100" dirty="0"/>
              <a:t>z.B. </a:t>
            </a:r>
            <a:r>
              <a:rPr lang="de-DE" sz="3100" smtClean="0"/>
              <a:t>die Kampagne Platz </a:t>
            </a:r>
            <a:r>
              <a:rPr lang="de-DE" sz="3100"/>
              <a:t>für </a:t>
            </a:r>
            <a:r>
              <a:rPr lang="de-DE" sz="3100" smtClean="0"/>
              <a:t>Sorge 2021: </a:t>
            </a:r>
            <a:r>
              <a:rPr lang="de-DE" sz="3100" dirty="0"/>
              <a:t/>
            </a:r>
            <a:br>
              <a:rPr lang="de-DE" sz="3100" dirty="0"/>
            </a:br>
            <a:r>
              <a:rPr lang="de-DE" sz="3200" dirty="0"/>
              <a:t>https</a:t>
            </a:r>
            <a:r>
              <a:rPr lang="de-DE" sz="3100" dirty="0"/>
              <a:t>://care-revolution.org/tag/platz-fuer-sorge/</a:t>
            </a:r>
          </a:p>
        </p:txBody>
      </p:sp>
      <p:pic>
        <p:nvPicPr>
          <p:cNvPr id="7" name="Inhaltsplatzhalter 6">
            <a:extLst>
              <a:ext uri="{FF2B5EF4-FFF2-40B4-BE49-F238E27FC236}">
                <a16:creationId xmlns:a16="http://schemas.microsoft.com/office/drawing/2014/main" xmlns="" id="{561BD0E4-1C91-436B-9987-55C32E80FA4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200" y="1825624"/>
            <a:ext cx="5181600" cy="4351337"/>
          </a:xfrm>
        </p:spPr>
      </p:pic>
      <p:pic>
        <p:nvPicPr>
          <p:cNvPr id="6" name="Inhaltsplatzhalter 5">
            <a:extLst>
              <a:ext uri="{FF2B5EF4-FFF2-40B4-BE49-F238E27FC236}">
                <a16:creationId xmlns:a16="http://schemas.microsoft.com/office/drawing/2014/main" xmlns="" id="{1A7EAA8A-93E8-4653-8CCC-918277224AAC}"/>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677637" y="2323750"/>
            <a:ext cx="4311941" cy="2818702"/>
          </a:xfrm>
        </p:spPr>
      </p:pic>
    </p:spTree>
    <p:extLst>
      <p:ext uri="{BB962C8B-B14F-4D97-AF65-F5344CB8AC3E}">
        <p14:creationId xmlns:p14="http://schemas.microsoft.com/office/powerpoint/2010/main" val="38096156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055BD17-0BC5-4A98-9DCC-8B585C1633C6}"/>
              </a:ext>
            </a:extLst>
          </p:cNvPr>
          <p:cNvSpPr>
            <a:spLocks noGrp="1"/>
          </p:cNvSpPr>
          <p:nvPr>
            <p:ph type="title"/>
          </p:nvPr>
        </p:nvSpPr>
        <p:spPr/>
        <p:txBody>
          <a:bodyPr/>
          <a:lstStyle/>
          <a:p>
            <a:endParaRPr lang="de-DE" dirty="0"/>
          </a:p>
        </p:txBody>
      </p:sp>
      <p:sp>
        <p:nvSpPr>
          <p:cNvPr id="3" name="Inhaltsplatzhalter 2">
            <a:extLst>
              <a:ext uri="{FF2B5EF4-FFF2-40B4-BE49-F238E27FC236}">
                <a16:creationId xmlns:a16="http://schemas.microsoft.com/office/drawing/2014/main" xmlns="" id="{ED104DEB-C73A-498B-858E-293A678CAC86}"/>
              </a:ext>
            </a:extLst>
          </p:cNvPr>
          <p:cNvSpPr>
            <a:spLocks noGrp="1"/>
          </p:cNvSpPr>
          <p:nvPr>
            <p:ph idx="1"/>
          </p:nvPr>
        </p:nvSpPr>
        <p:spPr>
          <a:xfrm>
            <a:off x="838200" y="365125"/>
            <a:ext cx="10515600" cy="5811838"/>
          </a:xfrm>
        </p:spPr>
        <p:txBody>
          <a:bodyPr>
            <a:normAutofit/>
          </a:bodyPr>
          <a:lstStyle/>
          <a:p>
            <a:pPr marL="0" indent="0">
              <a:buNone/>
            </a:pPr>
            <a:r>
              <a:rPr lang="de-DE" sz="3600" dirty="0"/>
              <a:t>Hier findet ihr mehr über uns:</a:t>
            </a:r>
          </a:p>
          <a:p>
            <a:pPr marL="0" indent="0">
              <a:buNone/>
            </a:pPr>
            <a:r>
              <a:rPr lang="de-DE" sz="3600" dirty="0">
                <a:hlinkClick r:id="rId2"/>
              </a:rPr>
              <a:t>https://care-revolution.org/</a:t>
            </a:r>
            <a:endParaRPr lang="de-DE" sz="3600" dirty="0"/>
          </a:p>
          <a:p>
            <a:pPr marL="0" indent="0">
              <a:buNone/>
            </a:pPr>
            <a:r>
              <a:rPr lang="de-DE" sz="3600" dirty="0"/>
              <a:t>So erreicht ihr uns: </a:t>
            </a:r>
          </a:p>
          <a:p>
            <a:pPr marL="0" indent="0">
              <a:buNone/>
            </a:pPr>
            <a:r>
              <a:rPr lang="de-DE" sz="3600" dirty="0">
                <a:hlinkClick r:id="rId3"/>
              </a:rPr>
              <a:t>care-revolution@riseup.net</a:t>
            </a:r>
            <a:r>
              <a:rPr lang="de-DE" sz="3600" dirty="0"/>
              <a:t> </a:t>
            </a:r>
          </a:p>
          <a:p>
            <a:pPr marL="0" indent="0">
              <a:buNone/>
            </a:pPr>
            <a:r>
              <a:rPr lang="de-DE" sz="3600" dirty="0"/>
              <a:t>Care Revolution gibt es auch in Freiburg:</a:t>
            </a:r>
          </a:p>
          <a:p>
            <a:pPr marL="0" indent="0">
              <a:buNone/>
            </a:pPr>
            <a:r>
              <a:rPr lang="de-DE" sz="3600" dirty="0">
                <a:hlinkClick r:id="rId4"/>
              </a:rPr>
              <a:t>https://care-revolution.org/regionale-vernetzungen/freiburg/</a:t>
            </a:r>
            <a:r>
              <a:rPr lang="de-DE" sz="3600" dirty="0"/>
              <a:t> </a:t>
            </a:r>
          </a:p>
          <a:p>
            <a:pPr marL="0" indent="0">
              <a:buNone/>
            </a:pPr>
            <a:r>
              <a:rPr lang="de-DE" sz="3600" dirty="0"/>
              <a:t>Die Freiburger Gruppe erreicht ihr so:</a:t>
            </a:r>
          </a:p>
          <a:p>
            <a:pPr marL="0" indent="0">
              <a:buNone/>
            </a:pPr>
            <a:r>
              <a:rPr lang="de-DE" sz="3600" dirty="0">
                <a:hlinkClick r:id="rId5"/>
              </a:rPr>
              <a:t>care-revolution-freiburg@riseup.net</a:t>
            </a:r>
            <a:r>
              <a:rPr lang="de-DE" sz="3600" dirty="0"/>
              <a:t> </a:t>
            </a:r>
          </a:p>
        </p:txBody>
      </p:sp>
    </p:spTree>
    <p:extLst>
      <p:ext uri="{BB962C8B-B14F-4D97-AF65-F5344CB8AC3E}">
        <p14:creationId xmlns:p14="http://schemas.microsoft.com/office/powerpoint/2010/main" val="366572556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293</Words>
  <Application>Microsoft Office PowerPoint</Application>
  <PresentationFormat>Benutzerdefiniert</PresentationFormat>
  <Paragraphs>31</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Office</vt:lpstr>
      <vt:lpstr>Care Revolution - Wir wehren uns gemeinsam</vt:lpstr>
      <vt:lpstr>Das Netzwerk Care Revolution </vt:lpstr>
      <vt:lpstr>Verbindende Care-Politik</vt:lpstr>
      <vt:lpstr>PowerPoint-Präsentation</vt:lpstr>
      <vt:lpstr>Unentlohnte Arbeit sichtbar machen</vt:lpstr>
      <vt:lpstr>Unentlohnte Arbeit sichtbar machen</vt:lpstr>
      <vt:lpstr>Arbeit in politischen Bündnissen z.B. die Kampagne Platz für Sorge 2021:  https://care-revolution.org/tag/platz-fuer-sorge/</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Care Revolution - Wir wehren uns gemeinsam</dc:title>
  <dc:creator>Matthias Neumann</dc:creator>
  <cp:lastModifiedBy>User</cp:lastModifiedBy>
  <cp:revision>5</cp:revision>
  <dcterms:created xsi:type="dcterms:W3CDTF">2022-04-23T17:45:59Z</dcterms:created>
  <dcterms:modified xsi:type="dcterms:W3CDTF">2022-06-21T14:53:05Z</dcterms:modified>
</cp:coreProperties>
</file>